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dvent Pro Bold" panose="02000506040000020004" pitchFamily="2" charset="0"/>
      <p:regular r:id="rId13"/>
      <p:bold r:id="rId14"/>
    </p:embeddedFont>
    <p:embeddedFont>
      <p:font typeface="Advent Pro Medium" panose="02000506040000020004" pitchFamily="2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DM Sans" pitchFamily="2" charset="77"/>
      <p:regular r:id="rId20"/>
      <p:bold r:id="rId21"/>
      <p:italic r:id="rId22"/>
      <p:boldItalic r:id="rId23"/>
    </p:embeddedFont>
    <p:embeddedFont>
      <p:font typeface="TAN Meringue" pitchFamily="2" charset="0"/>
      <p:regular r:id="rId24"/>
    </p:embeddedFont>
    <p:embeddedFont>
      <p:font typeface="Tenor Sans" panose="02000000000000000000" pitchFamily="2" charset="77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 autoAdjust="0"/>
    <p:restoredTop sz="94595" autoAdjust="0"/>
  </p:normalViewPr>
  <p:slideViewPr>
    <p:cSldViewPr>
      <p:cViewPr varScale="1">
        <p:scale>
          <a:sx n="60" d="100"/>
          <a:sy n="60" d="100"/>
        </p:scale>
        <p:origin x="200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youtu.be/pw73tgBmv0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39719" y="1319061"/>
            <a:ext cx="12008559" cy="9263749"/>
          </a:xfrm>
          <a:custGeom>
            <a:avLst/>
            <a:gdLst/>
            <a:ahLst/>
            <a:cxnLst/>
            <a:rect l="l" t="t" r="r" b="b"/>
            <a:pathLst>
              <a:path w="12008559" h="9263749">
                <a:moveTo>
                  <a:pt x="0" y="0"/>
                </a:moveTo>
                <a:lnTo>
                  <a:pt x="12008560" y="0"/>
                </a:lnTo>
                <a:lnTo>
                  <a:pt x="12008560" y="9263749"/>
                </a:lnTo>
                <a:lnTo>
                  <a:pt x="0" y="926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39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2154320" y="8017346"/>
            <a:ext cx="13979360" cy="92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966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SAMANTHA C AND MEGAN 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9622" y="2571925"/>
            <a:ext cx="17948754" cy="363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2"/>
              </a:lnSpc>
            </a:pPr>
            <a:r>
              <a:rPr lang="en-US" sz="8708" spc="78" dirty="0">
                <a:solidFill>
                  <a:srgbClr val="1D1C15"/>
                </a:solidFill>
                <a:latin typeface="TAN Meringue"/>
                <a:ea typeface="TAN Meringue"/>
                <a:cs typeface="TAN Meringue"/>
                <a:sym typeface="TAN Meringue"/>
              </a:rPr>
              <a:t>Dove’s </a:t>
            </a:r>
          </a:p>
          <a:p>
            <a:pPr algn="ctr">
              <a:lnSpc>
                <a:spcPts val="14892"/>
              </a:lnSpc>
            </a:pPr>
            <a:r>
              <a:rPr lang="en-US" sz="8708" spc="78" dirty="0">
                <a:solidFill>
                  <a:srgbClr val="1D1C15"/>
                </a:solidFill>
                <a:latin typeface="TAN Meringue"/>
                <a:ea typeface="TAN Meringue"/>
                <a:cs typeface="TAN Meringue"/>
                <a:sym typeface="TAN Meringue"/>
              </a:rPr>
              <a:t>#</a:t>
            </a:r>
            <a:r>
              <a:rPr lang="en-US" sz="8708" spc="78" dirty="0" err="1">
                <a:solidFill>
                  <a:srgbClr val="1D1C15"/>
                </a:solidFill>
                <a:latin typeface="TAN Meringue"/>
                <a:ea typeface="TAN Meringue"/>
                <a:cs typeface="TAN Meringue"/>
                <a:sym typeface="TAN Meringue"/>
              </a:rPr>
              <a:t>TurnYourBack</a:t>
            </a:r>
            <a:r>
              <a:rPr lang="en-US" sz="8708" spc="78" dirty="0">
                <a:solidFill>
                  <a:srgbClr val="1D1C15"/>
                </a:solidFill>
                <a:latin typeface="TAN Meringue"/>
                <a:ea typeface="TAN Meringue"/>
                <a:cs typeface="TAN Meringue"/>
                <a:sym typeface="TAN Meringue"/>
              </a:rPr>
              <a:t> Campaign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555" r="5555"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87177" y="1123950"/>
            <a:ext cx="12402921" cy="2027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33"/>
              </a:lnSpc>
            </a:pPr>
            <a:r>
              <a:rPr lang="en-US" sz="13958" spc="-809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Questions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7177" y="3946794"/>
            <a:ext cx="8639154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What are some potential risks of Dove taking a strong stance and power on serious social issues?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7177" y="6220512"/>
            <a:ext cx="8639154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What would you have done differently if you were in charge of this campaign?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9166" y="753140"/>
            <a:ext cx="12829667" cy="290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7"/>
              </a:lnSpc>
            </a:pPr>
            <a:r>
              <a:rPr lang="en-US" sz="10176" spc="-590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Sources</a:t>
            </a:r>
          </a:p>
          <a:p>
            <a:pPr algn="ctr">
              <a:lnSpc>
                <a:spcPts val="11397"/>
              </a:lnSpc>
            </a:pPr>
            <a:endParaRPr lang="en-US" sz="10176" spc="-590">
              <a:solidFill>
                <a:srgbClr val="000000"/>
              </a:solidFill>
              <a:latin typeface="TAN Meringue"/>
              <a:ea typeface="TAN Meringue"/>
              <a:cs typeface="TAN Meringue"/>
              <a:sym typeface="TAN Meringue"/>
            </a:endParaRPr>
          </a:p>
        </p:txBody>
      </p:sp>
      <p:sp>
        <p:nvSpPr>
          <p:cNvPr id="3" name="TextBox 3"/>
          <p:cNvSpPr txBox="1"/>
          <p:nvPr/>
        </p:nvSpPr>
        <p:spPr>
          <a:xfrm rot="-5400000">
            <a:off x="484034" y="5447874"/>
            <a:ext cx="1117907" cy="584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4083" spc="-236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08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4350" y="3580679"/>
            <a:ext cx="17259300" cy="1490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Hamza, H., &amp; Hamza, H. (2023, June 23). Turn Your Back: How Dove’s Campaign is Challenging Beauty Standards on Social Media? Brand the Change. https://brandthechange.com/strategy/turn-your-back-how-doves-campaign-is-challenging-beauty-standards-on-social-media/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327610"/>
            <a:ext cx="18288000" cy="99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LLLLITL. (2023, June 21). Dove - Turn Your Back (case study) [Video]. YouTube. https://www.youtube.com/watch?v=pw73tgBmv0g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413134-5D4F-A24C-2781-2455C3EF5A6A}"/>
              </a:ext>
            </a:extLst>
          </p:cNvPr>
          <p:cNvSpPr txBox="1"/>
          <p:nvPr/>
        </p:nvSpPr>
        <p:spPr>
          <a:xfrm>
            <a:off x="7391400" y="88773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  <a:hlinkClick r:id="rId2"/>
              </a:rPr>
              <a:t>https://youtu.be/pw73tgBmv0g</a:t>
            </a:r>
            <a:r>
              <a:rPr lang="en-US" i="1" dirty="0"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1026" name="Picture 2" descr="Dove - Turn Your Back (case study)">
            <a:extLst>
              <a:ext uri="{FF2B5EF4-FFF2-40B4-BE49-F238E27FC236}">
                <a16:creationId xmlns:a16="http://schemas.microsoft.com/office/drawing/2014/main" id="{4F61AFF8-D3A0-B293-6700-34D420BC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668522"/>
            <a:ext cx="14528800" cy="81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3661" y="2078025"/>
            <a:ext cx="11600677" cy="7391400"/>
            <a:chOff x="0" y="0"/>
            <a:chExt cx="14069537" cy="91024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359" b="4359"/>
            <a:stretch>
              <a:fillRect/>
            </a:stretch>
          </p:blipFill>
          <p:spPr>
            <a:xfrm>
              <a:off x="0" y="0"/>
              <a:ext cx="14069537" cy="910242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468519" y="666651"/>
            <a:ext cx="11350962" cy="144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148"/>
              </a:lnSpc>
            </a:pPr>
            <a:r>
              <a:rPr lang="en-US" sz="9954" spc="-577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Synopsis of Topic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67742" y="4074263"/>
            <a:ext cx="4320258" cy="2961353"/>
            <a:chOff x="0" y="0"/>
            <a:chExt cx="5760344" cy="39484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09" r="1309"/>
            <a:stretch>
              <a:fillRect/>
            </a:stretch>
          </p:blipFill>
          <p:spPr>
            <a:xfrm>
              <a:off x="0" y="0"/>
              <a:ext cx="5760344" cy="394847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400698" y="4689243"/>
            <a:ext cx="4222051" cy="2961353"/>
            <a:chOff x="0" y="0"/>
            <a:chExt cx="5629401" cy="394847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718" b="27141"/>
            <a:stretch>
              <a:fillRect/>
            </a:stretch>
          </p:blipFill>
          <p:spPr>
            <a:xfrm>
              <a:off x="0" y="0"/>
              <a:ext cx="5629401" cy="394847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737541" y="4052973"/>
            <a:ext cx="4320258" cy="2961353"/>
            <a:chOff x="0" y="0"/>
            <a:chExt cx="5760344" cy="394847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8969" r="8969"/>
            <a:stretch>
              <a:fillRect/>
            </a:stretch>
          </p:blipFill>
          <p:spPr>
            <a:xfrm>
              <a:off x="0" y="0"/>
              <a:ext cx="5760344" cy="394847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4689243"/>
            <a:ext cx="4320258" cy="2961353"/>
            <a:chOff x="0" y="0"/>
            <a:chExt cx="5760344" cy="394847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1791" r="11791"/>
            <a:stretch>
              <a:fillRect/>
            </a:stretch>
          </p:blipFill>
          <p:spPr>
            <a:xfrm>
              <a:off x="0" y="0"/>
              <a:ext cx="5760344" cy="3948471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6246794" y="1085850"/>
            <a:ext cx="5212562" cy="135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9286" spc="-538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Timeline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9302" y="3986298"/>
            <a:ext cx="156165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March 2023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8003055"/>
            <a:ext cx="4320258" cy="110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spc="5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DOVE PARTNERS WITH AGENCIES OGILVY AND DAVID TO LAUNCH THE CAMPAIGN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81114" y="3350028"/>
            <a:ext cx="122366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Mid 2023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32817" y="7470926"/>
            <a:ext cx="4320258" cy="110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spc="5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HASHTAG #TURNYOURBACK GETS OVER 80 MILLION VIEWS ON TIKTOK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70275" y="3774208"/>
            <a:ext cx="1282898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Late 2023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00698" y="7864942"/>
            <a:ext cx="4320258" cy="1931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spc="5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DOVE PARTNERS WITH ORGANIZATIONS TO SUPPORT MENTAL HEALTH AWARENESS, USING #TURNYOURBAC TO PROMOTE POSITIVE CHANGE.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58600" y="3386223"/>
            <a:ext cx="4008239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2024 -Campaign Continuation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30506" y="7194701"/>
            <a:ext cx="4320258" cy="165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  <a:spcBef>
                <a:spcPct val="0"/>
              </a:spcBef>
            </a:pPr>
            <a:r>
              <a:rPr lang="en-US" sz="1600" spc="52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BRAND LEADS TO A WIDER PLATFORM OF UNFILTERED  IMAGES IN SOCIAL MEDIA, COVERING THE IDEA OF BEAUTY WITHOUT MANIPULATION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80017" y="0"/>
            <a:ext cx="5707983" cy="10287000"/>
            <a:chOff x="0" y="0"/>
            <a:chExt cx="761064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9192" r="29192"/>
            <a:stretch>
              <a:fillRect/>
            </a:stretch>
          </p:blipFill>
          <p:spPr>
            <a:xfrm>
              <a:off x="0" y="0"/>
              <a:ext cx="761064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036967" y="570603"/>
            <a:ext cx="3086100" cy="3532224"/>
            <a:chOff x="0" y="0"/>
            <a:chExt cx="812800" cy="930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930298"/>
            </a:xfrm>
            <a:custGeom>
              <a:avLst/>
              <a:gdLst/>
              <a:ahLst/>
              <a:cxnLst/>
              <a:rect l="l" t="t" r="r" b="b"/>
              <a:pathLst>
                <a:path w="812800" h="930298">
                  <a:moveTo>
                    <a:pt x="0" y="0"/>
                  </a:moveTo>
                  <a:lnTo>
                    <a:pt x="812800" y="0"/>
                  </a:lnTo>
                  <a:lnTo>
                    <a:pt x="812800" y="930298"/>
                  </a:lnTo>
                  <a:lnTo>
                    <a:pt x="0" y="930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977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73022" y="856038"/>
            <a:ext cx="4763817" cy="2961353"/>
            <a:chOff x="0" y="0"/>
            <a:chExt cx="6351756" cy="394847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4756" r="4756"/>
            <a:stretch>
              <a:fillRect/>
            </a:stretch>
          </p:blipFill>
          <p:spPr>
            <a:xfrm>
              <a:off x="0" y="0"/>
              <a:ext cx="6351756" cy="394847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566291" y="2821250"/>
            <a:ext cx="11610712" cy="556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55"/>
              </a:lnSpc>
            </a:pPr>
            <a:r>
              <a:rPr lang="en-US" sz="2700" u="sng" spc="-226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Dove is challenging beauty standards online</a:t>
            </a:r>
          </a:p>
          <a:p>
            <a:pPr algn="just">
              <a:lnSpc>
                <a:spcPts val="4455"/>
              </a:lnSpc>
            </a:pPr>
            <a:endParaRPr lang="en-US" sz="2700" u="sng" spc="-226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518175" lvl="1" indent="-259087" algn="just">
              <a:lnSpc>
                <a:spcPts val="3960"/>
              </a:lnSpc>
              <a:buFont typeface="Arial"/>
              <a:buChar char="•"/>
            </a:pPr>
            <a:r>
              <a:rPr lang="en-US" sz="2400" spc="-20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Dove’s campaign is in response to Tik Tok’s Bold Glamour filter</a:t>
            </a:r>
          </a:p>
          <a:p>
            <a:pPr algn="just">
              <a:lnSpc>
                <a:spcPts val="3960"/>
              </a:lnSpc>
            </a:pPr>
            <a:endParaRPr lang="en-US" sz="2400" spc="-201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518175" lvl="1" indent="-259087" algn="just">
              <a:lnSpc>
                <a:spcPts val="3960"/>
              </a:lnSpc>
              <a:buFont typeface="Arial"/>
              <a:buChar char="•"/>
            </a:pPr>
            <a:r>
              <a:rPr lang="en-US" sz="2400" spc="-20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Claims have been made that the Bold Glamour Filter promotes impossible beauty standards to obtain </a:t>
            </a:r>
          </a:p>
          <a:p>
            <a:pPr algn="just">
              <a:lnSpc>
                <a:spcPts val="3960"/>
              </a:lnSpc>
            </a:pPr>
            <a:endParaRPr lang="en-US" sz="2400" spc="-201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518175" lvl="1" indent="-259087" algn="just">
              <a:lnSpc>
                <a:spcPts val="3960"/>
              </a:lnSpc>
              <a:buFont typeface="Arial"/>
              <a:buChar char="•"/>
            </a:pPr>
            <a:r>
              <a:rPr lang="en-US" sz="2400" spc="-20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This is harming inidividual’s self perception of themselves, causing comparison</a:t>
            </a:r>
          </a:p>
          <a:p>
            <a:pPr algn="just">
              <a:lnSpc>
                <a:spcPts val="3960"/>
              </a:lnSpc>
            </a:pPr>
            <a:endParaRPr lang="en-US" sz="2400" spc="-201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518175" lvl="1" indent="-259087" algn="just">
              <a:lnSpc>
                <a:spcPts val="3960"/>
              </a:lnSpc>
              <a:buFont typeface="Arial"/>
              <a:buChar char="•"/>
            </a:pPr>
            <a:r>
              <a:rPr lang="en-US" sz="2400" spc="-20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This presents a very serious risk to younger generation’s mental health and their self image, as well as their understanding of what “pretty” is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342102"/>
            <a:ext cx="9170560" cy="994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2"/>
              </a:lnSpc>
            </a:pPr>
            <a:r>
              <a:rPr lang="en-US" sz="6957" spc="-403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Issues Raised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3200" y="1104900"/>
            <a:ext cx="5809908" cy="1833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14"/>
              </a:lnSpc>
            </a:pPr>
            <a:r>
              <a:rPr lang="en-US" sz="8405" spc="-487" dirty="0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Objectives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445619" y="1405963"/>
            <a:ext cx="7329268" cy="7475075"/>
            <a:chOff x="0" y="0"/>
            <a:chExt cx="9772357" cy="996676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242" r="1242"/>
            <a:stretch>
              <a:fillRect/>
            </a:stretch>
          </p:blipFill>
          <p:spPr>
            <a:xfrm>
              <a:off x="0" y="0"/>
              <a:ext cx="9772357" cy="9966766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3962555"/>
            <a:ext cx="8040789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r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Challenging traditional beauty standards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680087"/>
            <a:ext cx="6174854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r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Participate in self confidence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506240"/>
            <a:ext cx="43089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r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Redefining beauty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332393"/>
            <a:ext cx="8384514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r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Transparency about beauty and self image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0923" y="0"/>
            <a:ext cx="4601985" cy="10287000"/>
            <a:chOff x="0" y="0"/>
            <a:chExt cx="613598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272" r="20623"/>
            <a:stretch>
              <a:fillRect/>
            </a:stretch>
          </p:blipFill>
          <p:spPr>
            <a:xfrm>
              <a:off x="0" y="0"/>
              <a:ext cx="613598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136301" y="707092"/>
            <a:ext cx="4915840" cy="4608755"/>
            <a:chOff x="0" y="0"/>
            <a:chExt cx="1469404" cy="13776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9404" cy="1377613"/>
            </a:xfrm>
            <a:custGeom>
              <a:avLst/>
              <a:gdLst/>
              <a:ahLst/>
              <a:cxnLst/>
              <a:rect l="l" t="t" r="r" b="b"/>
              <a:pathLst>
                <a:path w="1469404" h="1377613">
                  <a:moveTo>
                    <a:pt x="0" y="0"/>
                  </a:moveTo>
                  <a:lnTo>
                    <a:pt x="1469404" y="0"/>
                  </a:lnTo>
                  <a:lnTo>
                    <a:pt x="1469404" y="1377613"/>
                  </a:lnTo>
                  <a:lnTo>
                    <a:pt x="0" y="13776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69404" cy="142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36301" y="4971153"/>
            <a:ext cx="4915840" cy="4608755"/>
            <a:chOff x="0" y="0"/>
            <a:chExt cx="1469404" cy="13776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9404" cy="1377613"/>
            </a:xfrm>
            <a:custGeom>
              <a:avLst/>
              <a:gdLst/>
              <a:ahLst/>
              <a:cxnLst/>
              <a:rect l="l" t="t" r="r" b="b"/>
              <a:pathLst>
                <a:path w="1469404" h="1377613">
                  <a:moveTo>
                    <a:pt x="0" y="0"/>
                  </a:moveTo>
                  <a:lnTo>
                    <a:pt x="1469404" y="0"/>
                  </a:lnTo>
                  <a:lnTo>
                    <a:pt x="1469404" y="1377613"/>
                  </a:lnTo>
                  <a:lnTo>
                    <a:pt x="0" y="13776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69404" cy="142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6233" y="1069211"/>
            <a:ext cx="5538058" cy="3884517"/>
            <a:chOff x="0" y="0"/>
            <a:chExt cx="7384078" cy="517935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0081" r="10081"/>
            <a:stretch>
              <a:fillRect/>
            </a:stretch>
          </p:blipFill>
          <p:spPr>
            <a:xfrm>
              <a:off x="0" y="0"/>
              <a:ext cx="7384078" cy="517935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156233" y="5333272"/>
            <a:ext cx="5538058" cy="3884517"/>
            <a:chOff x="0" y="0"/>
            <a:chExt cx="7384078" cy="517935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2418" r="2418"/>
            <a:stretch>
              <a:fillRect/>
            </a:stretch>
          </p:blipFill>
          <p:spPr>
            <a:xfrm>
              <a:off x="0" y="0"/>
              <a:ext cx="7384078" cy="5179356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80623" y="1126361"/>
            <a:ext cx="10855678" cy="97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7"/>
              </a:lnSpc>
            </a:pPr>
            <a:r>
              <a:rPr lang="en-US" sz="6765" spc="-392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Strategies and Tactics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2487" y="2868595"/>
            <a:ext cx="8993291" cy="590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4"/>
              </a:lnSpc>
            </a:pPr>
            <a:r>
              <a:rPr lang="en-US" sz="2900" u="sng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Value Marketing</a:t>
            </a:r>
          </a:p>
          <a:p>
            <a:pPr marL="539764" lvl="1" indent="-269882" algn="l">
              <a:lnSpc>
                <a:spcPts val="41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Dove focuses on promoting their values rather than their products in these campaigns. They build connection and trust with their consumers </a:t>
            </a:r>
          </a:p>
          <a:p>
            <a:pPr algn="l">
              <a:lnSpc>
                <a:spcPts val="4150"/>
              </a:lnSpc>
            </a:pPr>
            <a:endParaRPr lang="en-US" sz="250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algn="l">
              <a:lnSpc>
                <a:spcPts val="4648"/>
              </a:lnSpc>
            </a:pPr>
            <a:r>
              <a:rPr lang="en-US" sz="2800" u="sng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Use of social media and word of mouth</a:t>
            </a:r>
          </a:p>
          <a:p>
            <a:pPr marL="539764" lvl="1" indent="-269882" algn="l">
              <a:lnSpc>
                <a:spcPts val="415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Trending online- shares, likes, and comments showing support and opinions</a:t>
            </a:r>
          </a:p>
          <a:p>
            <a:pPr marL="561353" lvl="1" indent="-280677" algn="l">
              <a:lnSpc>
                <a:spcPts val="4316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Tactic: Use of hashtag #TurnYourBack</a:t>
            </a:r>
          </a:p>
          <a:p>
            <a:pPr algn="l">
              <a:lnSpc>
                <a:spcPts val="4150"/>
              </a:lnSpc>
            </a:pPr>
            <a:endParaRPr lang="en-US" sz="260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algn="l">
              <a:lnSpc>
                <a:spcPts val="4150"/>
              </a:lnSpc>
            </a:pPr>
            <a:endParaRPr lang="en-US" sz="260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0923" y="0"/>
            <a:ext cx="4601985" cy="10287000"/>
            <a:chOff x="0" y="0"/>
            <a:chExt cx="613598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2272" r="20623"/>
            <a:stretch>
              <a:fillRect/>
            </a:stretch>
          </p:blipFill>
          <p:spPr>
            <a:xfrm>
              <a:off x="0" y="0"/>
              <a:ext cx="613598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136301" y="707092"/>
            <a:ext cx="4915840" cy="4608755"/>
            <a:chOff x="0" y="0"/>
            <a:chExt cx="1469404" cy="13776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9404" cy="1377613"/>
            </a:xfrm>
            <a:custGeom>
              <a:avLst/>
              <a:gdLst/>
              <a:ahLst/>
              <a:cxnLst/>
              <a:rect l="l" t="t" r="r" b="b"/>
              <a:pathLst>
                <a:path w="1469404" h="1377613">
                  <a:moveTo>
                    <a:pt x="0" y="0"/>
                  </a:moveTo>
                  <a:lnTo>
                    <a:pt x="1469404" y="0"/>
                  </a:lnTo>
                  <a:lnTo>
                    <a:pt x="1469404" y="1377613"/>
                  </a:lnTo>
                  <a:lnTo>
                    <a:pt x="0" y="13776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69404" cy="142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36301" y="4971153"/>
            <a:ext cx="4915840" cy="4608755"/>
            <a:chOff x="0" y="0"/>
            <a:chExt cx="1469404" cy="13776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9404" cy="1377613"/>
            </a:xfrm>
            <a:custGeom>
              <a:avLst/>
              <a:gdLst/>
              <a:ahLst/>
              <a:cxnLst/>
              <a:rect l="l" t="t" r="r" b="b"/>
              <a:pathLst>
                <a:path w="1469404" h="1377613">
                  <a:moveTo>
                    <a:pt x="0" y="0"/>
                  </a:moveTo>
                  <a:lnTo>
                    <a:pt x="1469404" y="0"/>
                  </a:lnTo>
                  <a:lnTo>
                    <a:pt x="1469404" y="1377613"/>
                  </a:lnTo>
                  <a:lnTo>
                    <a:pt x="0" y="13776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69404" cy="1425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6233" y="1069211"/>
            <a:ext cx="5538058" cy="3884517"/>
            <a:chOff x="0" y="0"/>
            <a:chExt cx="7384078" cy="517935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0081" r="10081"/>
            <a:stretch>
              <a:fillRect/>
            </a:stretch>
          </p:blipFill>
          <p:spPr>
            <a:xfrm>
              <a:off x="0" y="0"/>
              <a:ext cx="7384078" cy="517935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156233" y="5333272"/>
            <a:ext cx="5538058" cy="3884517"/>
            <a:chOff x="0" y="0"/>
            <a:chExt cx="7384078" cy="517935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2418" r="2418"/>
            <a:stretch>
              <a:fillRect/>
            </a:stretch>
          </p:blipFill>
          <p:spPr>
            <a:xfrm>
              <a:off x="0" y="0"/>
              <a:ext cx="7384078" cy="5179356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80623" y="1126361"/>
            <a:ext cx="10855678" cy="97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7"/>
              </a:lnSpc>
            </a:pPr>
            <a:r>
              <a:rPr lang="en-US" sz="6765" spc="-392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Strategies and Tactics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2487" y="3075424"/>
            <a:ext cx="8993291" cy="518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1"/>
              </a:lnSpc>
            </a:pPr>
            <a:r>
              <a:rPr lang="en-US" sz="2900" u="sng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Influencer marketing</a:t>
            </a:r>
          </a:p>
          <a:p>
            <a:pPr marL="539764" lvl="1" indent="-269882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The use of celebrities and influencers to help promote the campaign is a great way to gain more attention</a:t>
            </a:r>
          </a:p>
          <a:p>
            <a:pPr marL="539764" lvl="1" indent="-269882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Tactic: Celebrity Gabrielle Union seen showing support for the campaign at Vanity Fair’s Oscars party</a:t>
            </a:r>
          </a:p>
          <a:p>
            <a:pPr algn="l">
              <a:lnSpc>
                <a:spcPts val="4475"/>
              </a:lnSpc>
            </a:pPr>
            <a:endParaRPr lang="en-US" sz="250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algn="l">
              <a:lnSpc>
                <a:spcPts val="5012"/>
              </a:lnSpc>
            </a:pPr>
            <a:r>
              <a:rPr lang="en-US" sz="2800" u="sng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Promotional Signs</a:t>
            </a:r>
            <a:r>
              <a:rPr lang="en-US" sz="28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 </a:t>
            </a:r>
          </a:p>
          <a:p>
            <a:pPr marL="539764" lvl="1" indent="-269882" algn="l">
              <a:lnSpc>
                <a:spcPts val="4475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Tactic: Busy areas to reach maximum attention</a:t>
            </a:r>
          </a:p>
          <a:p>
            <a:pPr algn="l">
              <a:lnSpc>
                <a:spcPts val="4475"/>
              </a:lnSpc>
            </a:pPr>
            <a:endParaRPr lang="en-US" sz="250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0486" cy="10287000"/>
            <a:chOff x="0" y="0"/>
            <a:chExt cx="24760647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4760647" cy="137160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469794" y="4713504"/>
            <a:ext cx="4763817" cy="2961353"/>
            <a:chOff x="0" y="0"/>
            <a:chExt cx="6351756" cy="394847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756" r="4756"/>
            <a:stretch>
              <a:fillRect/>
            </a:stretch>
          </p:blipFill>
          <p:spPr>
            <a:xfrm>
              <a:off x="0" y="0"/>
              <a:ext cx="6351756" cy="3948471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836417" y="1316764"/>
            <a:ext cx="14325965" cy="146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7"/>
              </a:lnSpc>
            </a:pPr>
            <a:r>
              <a:rPr lang="en-US" sz="10176" spc="-590">
                <a:solidFill>
                  <a:srgbClr val="000000"/>
                </a:solidFill>
                <a:latin typeface="TAN Meringue"/>
                <a:ea typeface="TAN Meringue"/>
                <a:cs typeface="TAN Meringue"/>
                <a:sym typeface="TAN Meringue"/>
              </a:rPr>
              <a:t>Critical Analysis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6774" y="3996593"/>
            <a:ext cx="3478709" cy="38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715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VIRAL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34752" y="3996593"/>
            <a:ext cx="4763817" cy="38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715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MENTAL HEALTH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35305" y="3996593"/>
            <a:ext cx="2989213" cy="382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spc="715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ORIGINALITY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145368" y="4713504"/>
            <a:ext cx="4763817" cy="2961353"/>
            <a:chOff x="0" y="0"/>
            <a:chExt cx="6351756" cy="394847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39161" t="16382" b="16382"/>
            <a:stretch>
              <a:fillRect/>
            </a:stretch>
          </p:blipFill>
          <p:spPr>
            <a:xfrm>
              <a:off x="0" y="0"/>
              <a:ext cx="6351756" cy="394847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794220" y="4713504"/>
            <a:ext cx="4763817" cy="2961353"/>
            <a:chOff x="0" y="0"/>
            <a:chExt cx="6351756" cy="394847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3340" b="3340"/>
            <a:stretch>
              <a:fillRect/>
            </a:stretch>
          </p:blipFill>
          <p:spPr>
            <a:xfrm>
              <a:off x="0" y="0"/>
              <a:ext cx="6351756" cy="394847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794220" y="7951082"/>
            <a:ext cx="4215125" cy="96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7257" lvl="1" indent="-303629" algn="ctr">
              <a:lnSpc>
                <a:spcPts val="3937"/>
              </a:lnSpc>
              <a:buFont typeface="Arial"/>
              <a:buChar char="•"/>
            </a:pPr>
            <a:r>
              <a:rPr lang="en-US" sz="2812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80 Million views on tikotk</a:t>
            </a:r>
          </a:p>
          <a:p>
            <a:pPr marL="607257" lvl="1" indent="-303629" algn="ctr">
              <a:lnSpc>
                <a:spcPts val="3937"/>
              </a:lnSpc>
              <a:buFont typeface="Arial"/>
              <a:buChar char="•"/>
            </a:pPr>
            <a:r>
              <a:rPr lang="en-US" sz="2812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Reached large audiences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69794" y="7932963"/>
            <a:ext cx="5059211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“Making it a source of confidence, not anxiety”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67245" y="7608182"/>
            <a:ext cx="3957273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Notable characteristics of Dove</a:t>
            </a:r>
          </a:p>
          <a:p>
            <a:pPr marL="604519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Typically not done by other beauty companies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436</Words>
  <Application>Microsoft Macintosh PowerPoint</Application>
  <PresentationFormat>Custom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Tenor Sans</vt:lpstr>
      <vt:lpstr>TAN Meringue</vt:lpstr>
      <vt:lpstr>Advent Pro Bold</vt:lpstr>
      <vt:lpstr>Cambria</vt:lpstr>
      <vt:lpstr>Arial</vt:lpstr>
      <vt:lpstr>DM Sans</vt:lpstr>
      <vt:lpstr>Advent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and White Aesthetic and Beauty Fashion and Style Business Proposal Presentation</dc:title>
  <cp:lastModifiedBy>Casey, Samantha</cp:lastModifiedBy>
  <cp:revision>2</cp:revision>
  <dcterms:created xsi:type="dcterms:W3CDTF">2006-08-16T00:00:00Z</dcterms:created>
  <dcterms:modified xsi:type="dcterms:W3CDTF">2024-10-10T02:36:45Z</dcterms:modified>
  <dc:identifier>DAGTAo8fCh0</dc:identifier>
</cp:coreProperties>
</file>