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Bodoni Moda"/>
      <p:regular r:id="rId20"/>
      <p:bold r:id="rId21"/>
      <p:italic r:id="rId22"/>
      <p:boldItalic r:id="rId23"/>
    </p:embeddedFont>
    <p:embeddedFont>
      <p:font typeface="Roboto"/>
      <p:regular r:id="rId24"/>
      <p:bold r:id="rId25"/>
      <p:italic r:id="rId26"/>
      <p:boldItalic r:id="rId27"/>
    </p:embeddedFont>
    <p:embeddedFont>
      <p:font typeface="Playfair Display"/>
      <p:regular r:id="rId28"/>
      <p:bold r:id="rId29"/>
      <p:italic r:id="rId30"/>
      <p:boldItalic r:id="rId31"/>
    </p:embeddedFont>
    <p:embeddedFont>
      <p:font typeface="Bebas Neue"/>
      <p:regular r:id="rId32"/>
    </p:embeddedFont>
    <p:embeddedFont>
      <p:font typeface="DM Serif Display"/>
      <p:regular r:id="rId33"/>
      <p: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odoniModa-regular.fntdata"/><Relationship Id="rId22" Type="http://schemas.openxmlformats.org/officeDocument/2006/relationships/font" Target="fonts/BodoniModa-italic.fntdata"/><Relationship Id="rId21" Type="http://schemas.openxmlformats.org/officeDocument/2006/relationships/font" Target="fonts/BodoniModa-bold.fntdata"/><Relationship Id="rId24" Type="http://schemas.openxmlformats.org/officeDocument/2006/relationships/font" Target="fonts/Roboto-regular.fntdata"/><Relationship Id="rId23" Type="http://schemas.openxmlformats.org/officeDocument/2006/relationships/font" Target="fonts/BodoniModa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PlayfairDisplay-regular.fntdata"/><Relationship Id="rId27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layfairDisplay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layfairDisplay-boldItalic.fntdata"/><Relationship Id="rId30" Type="http://schemas.openxmlformats.org/officeDocument/2006/relationships/font" Target="fonts/PlayfairDisplay-italic.fntdata"/><Relationship Id="rId11" Type="http://schemas.openxmlformats.org/officeDocument/2006/relationships/slide" Target="slides/slide6.xml"/><Relationship Id="rId33" Type="http://schemas.openxmlformats.org/officeDocument/2006/relationships/font" Target="fonts/DMSerifDisplay-regular.fntdata"/><Relationship Id="rId10" Type="http://schemas.openxmlformats.org/officeDocument/2006/relationships/slide" Target="slides/slide5.xml"/><Relationship Id="rId32" Type="http://schemas.openxmlformats.org/officeDocument/2006/relationships/font" Target="fonts/BebasNeue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DMSerifDisplay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da46fdc95d_0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da46fdc95d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da46fdc95d_0_5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da46fdc95d_0_5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da46fdc95d_0_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da46fdc95d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da4db5f83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da4db5f83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da46fdc95d_0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da46fdc95d_0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a46fdc95d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a46fdc95d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da46fdc95d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da46fdc95d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da46fdc95d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da46fdc95d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da46fdc95d_0_4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da46fdc95d_0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da46fdc95d_0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da46fdc95d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da46fdc95d_0_5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da46fdc95d_0_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da4db5f83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da4db5f83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da46fdc95d_0_5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da46fdc95d_0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foodinstitute.com/focus/what-convenience-means-to-each-generation-of-shoppers/#:~:text=Eighty%2Dseven%20percent%20of%20millennial,least%20compared%20to%20other%20generations" TargetMode="External"/><Relationship Id="rId4" Type="http://schemas.openxmlformats.org/officeDocument/2006/relationships/hyperlink" Target="https://www.campbellsoupcompany.com/newsroom/press-releases/campbell-outlines-next-phase-of-strategy-to-drive-profitable-growth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EEE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 rotWithShape="1">
          <a:blip r:embed="rId3">
            <a:alphaModFix/>
          </a:blip>
          <a:srcRect b="0" l="12843" r="13426" t="0"/>
          <a:stretch/>
        </p:blipFill>
        <p:spPr>
          <a:xfrm>
            <a:off x="-111200" y="0"/>
            <a:ext cx="33204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/>
        </p:nvSpPr>
        <p:spPr>
          <a:xfrm>
            <a:off x="2730900" y="1087400"/>
            <a:ext cx="64131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CC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Campbell’s </a:t>
            </a:r>
            <a:endParaRPr b="1" sz="4800">
              <a:solidFill>
                <a:srgbClr val="CC00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CC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b="1" lang="en" sz="4800">
                <a:solidFill>
                  <a:srgbClr val="CC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</a:t>
            </a:r>
            <a:r>
              <a:rPr b="1" lang="en" sz="4800">
                <a:solidFill>
                  <a:srgbClr val="CC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ampaign</a:t>
            </a:r>
            <a:r>
              <a:rPr b="1" lang="en" sz="4800">
                <a:solidFill>
                  <a:srgbClr val="CC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b="1" lang="en" sz="4800">
                <a:solidFill>
                  <a:srgbClr val="CC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Strategy </a:t>
            </a:r>
            <a:r>
              <a:rPr b="1" lang="en" sz="4800">
                <a:solidFill>
                  <a:srgbClr val="CC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For 2024</a:t>
            </a:r>
            <a:r>
              <a:rPr b="1" lang="en" sz="4800">
                <a:solidFill>
                  <a:srgbClr val="FF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endParaRPr b="1" sz="3000">
              <a:solidFill>
                <a:srgbClr val="FF00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5968325" y="259500"/>
            <a:ext cx="320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4440600" y="3350300"/>
            <a:ext cx="2993700" cy="6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CC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Samantha Casey</a:t>
            </a:r>
            <a:endParaRPr sz="2500">
              <a:solidFill>
                <a:srgbClr val="CC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EEE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rPr>
              <a:t>Promotional ideas</a:t>
            </a:r>
            <a:endParaRPr sz="3600">
              <a:solidFill>
                <a:srgbClr val="CC00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63700" y="2166475"/>
            <a:ext cx="48720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Partner with CHOPPED and Top Chef cooking shows to use our chunky chicken product to make a dish!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Celebrity cooks such as Bobby Flay would be an amazing choice to collab with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9900" y="3431500"/>
            <a:ext cx="2235025" cy="125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 rotWithShape="1">
          <a:blip r:embed="rId4">
            <a:alphaModFix/>
          </a:blip>
          <a:srcRect b="0" l="0" r="0" t="31749"/>
          <a:stretch/>
        </p:blipFill>
        <p:spPr>
          <a:xfrm>
            <a:off x="5096500" y="1855500"/>
            <a:ext cx="3936176" cy="114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4825" y="3278075"/>
            <a:ext cx="1527850" cy="152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EEE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rPr>
              <a:t>Merchandising </a:t>
            </a:r>
            <a:endParaRPr sz="3500">
              <a:solidFill>
                <a:srgbClr val="CC00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8" name="Google Shape;148;p23"/>
          <p:cNvSpPr txBox="1"/>
          <p:nvPr>
            <p:ph idx="1" type="body"/>
          </p:nvPr>
        </p:nvSpPr>
        <p:spPr>
          <a:xfrm>
            <a:off x="0" y="1919075"/>
            <a:ext cx="5502900" cy="31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layfair Display"/>
              <a:buChar char="-"/>
            </a:pPr>
            <a:r>
              <a:rPr lang="en" sz="17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Bring back Thermostats! </a:t>
            </a:r>
            <a:endParaRPr sz="17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layfair Display"/>
              <a:buChar char="-"/>
            </a:pPr>
            <a:r>
              <a:rPr lang="en" sz="17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High end soup bowls</a:t>
            </a:r>
            <a:endParaRPr sz="17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layfair Display"/>
              <a:buChar char="-"/>
            </a:pPr>
            <a:r>
              <a:rPr lang="en" sz="17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Campbell’s apron, oven mitts, with brand colors and designs incorporated</a:t>
            </a:r>
            <a:endParaRPr sz="17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layfair Display"/>
              <a:buChar char="-"/>
            </a:pPr>
            <a:r>
              <a:rPr lang="en" sz="17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Stickers</a:t>
            </a:r>
            <a:endParaRPr sz="17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3975" y="1774450"/>
            <a:ext cx="1363923" cy="18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1425" y="1830725"/>
            <a:ext cx="1885926" cy="188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7500" y="3716648"/>
            <a:ext cx="1363924" cy="136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EEE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rPr>
              <a:t>MRI SIMMONS</a:t>
            </a:r>
            <a:endParaRPr sz="4000">
              <a:solidFill>
                <a:srgbClr val="CC00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1450" y="1689075"/>
            <a:ext cx="3183000" cy="345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EEE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rPr>
              <a:t>Flow chart</a:t>
            </a:r>
            <a:endParaRPr sz="4000">
              <a:solidFill>
                <a:srgbClr val="CC00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63" name="Google Shape;1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87089"/>
            <a:ext cx="9144000" cy="1813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EEE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rPr>
              <a:t>sources</a:t>
            </a:r>
            <a:endParaRPr sz="4000">
              <a:solidFill>
                <a:srgbClr val="CC00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69" name="Google Shape;169;p26"/>
          <p:cNvSpPr txBox="1"/>
          <p:nvPr>
            <p:ph idx="1" type="body"/>
          </p:nvPr>
        </p:nvSpPr>
        <p:spPr>
          <a:xfrm>
            <a:off x="820625" y="19081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5720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Zulkosky, C. (2023, April 19). </a:t>
            </a:r>
            <a:r>
              <a:rPr i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convenience means to each generation of shoppers - the Food Institute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The Food Institute.  </a:t>
            </a:r>
            <a:r>
              <a:rPr lang="en" sz="1200" u="sng">
                <a:solidFill>
                  <a:srgbClr val="D82727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https://foodinstitute.com/focus/what-convenience-means-to-each-generation-of-shoppers/#:~:text=Eighty%2Dseven%20percent%20of%20millennial,least%20compared%20to%20other%20generations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Campbell Soup Company. (2021, December 14). </a:t>
            </a:r>
            <a:r>
              <a:rPr i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Campbell outlines next phase of strategy to drive profitable growth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" sz="1200" u="sng">
                <a:solidFill>
                  <a:srgbClr val="D82727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https://www.campbellsoupcompany.com/newsroom/press-releases/campbell-outlines-next-phase-of-strategy-to-drive-profitable-growth/</a:t>
            </a:r>
            <a:r>
              <a:rPr lang="en" sz="1200">
                <a:solidFill>
                  <a:srgbClr val="D8272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EEE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rPr>
              <a:t>MARKETING CHALLENGE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>
            <a:off x="212125" y="2049350"/>
            <a:ext cx="4310100" cy="22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480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30"/>
              <a:buFont typeface="Playfair Display"/>
              <a:buChar char="●"/>
            </a:pPr>
            <a:r>
              <a:rPr lang="en" sz="1829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Strong need for quality deliberate marketing!</a:t>
            </a:r>
            <a:endParaRPr sz="1829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480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30"/>
              <a:buFont typeface="Playfair Display"/>
              <a:buChar char="●"/>
            </a:pPr>
            <a:r>
              <a:rPr lang="en" sz="1829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Competitors: Progresso and Healthy Choice</a:t>
            </a:r>
            <a:endParaRPr sz="1829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480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30"/>
              <a:buFont typeface="Playfair Display"/>
              <a:buChar char="●"/>
            </a:pPr>
            <a:r>
              <a:rPr lang="en" sz="1829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When reaching for soup, we want consumers to reach for Campbell’s!</a:t>
            </a:r>
            <a:endParaRPr sz="1829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sz="1829">
              <a:latin typeface="Bodoni Moda"/>
              <a:ea typeface="Bodoni Moda"/>
              <a:cs typeface="Bodoni Moda"/>
              <a:sym typeface="Bodoni Moda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9524" y="2049362"/>
            <a:ext cx="3625299" cy="225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EEE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rPr>
              <a:t>GOALS/ objective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83" name="Google Shape;83;p15"/>
          <p:cNvSpPr txBox="1"/>
          <p:nvPr>
            <p:ph idx="1" type="body"/>
          </p:nvPr>
        </p:nvSpPr>
        <p:spPr>
          <a:xfrm>
            <a:off x="113550" y="1894375"/>
            <a:ext cx="5274000" cy="30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●"/>
            </a:pPr>
            <a:r>
              <a:rPr lang="en" sz="16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Bring grand awareness to Campbell’s product ‘Chunky Savory Chicken with White and Wild Rice’</a:t>
            </a:r>
            <a:endParaRPr sz="16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●"/>
            </a:pPr>
            <a:r>
              <a:rPr lang="en" sz="16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Overall coverage for the brand</a:t>
            </a:r>
            <a:endParaRPr sz="16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●"/>
            </a:pPr>
            <a:r>
              <a:rPr lang="en" sz="16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Creative ways to promote Campbell's products and their name</a:t>
            </a:r>
            <a:endParaRPr sz="16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●"/>
            </a:pPr>
            <a:r>
              <a:rPr lang="en" sz="16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Showcase soup as fun and fresh again! </a:t>
            </a:r>
            <a:endParaRPr sz="16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b="0" l="19595" r="18316" t="0"/>
          <a:stretch/>
        </p:blipFill>
        <p:spPr>
          <a:xfrm>
            <a:off x="6233225" y="1783700"/>
            <a:ext cx="2037775" cy="328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EEE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rPr>
              <a:t>Target description - MEET MATT!</a:t>
            </a:r>
            <a:endParaRPr>
              <a:solidFill>
                <a:srgbClr val="CC0000"/>
              </a:solidFill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4363" y="1690725"/>
            <a:ext cx="2295263" cy="343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" y="3381425"/>
            <a:ext cx="1558451" cy="176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3545" y="1690713"/>
            <a:ext cx="2152952" cy="17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179" y="1690725"/>
            <a:ext cx="2442300" cy="162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 rotWithShape="1">
          <a:blip r:embed="rId7">
            <a:alphaModFix/>
          </a:blip>
          <a:srcRect b="0" l="0" r="0" t="11746"/>
          <a:stretch/>
        </p:blipFill>
        <p:spPr>
          <a:xfrm>
            <a:off x="7416627" y="2995450"/>
            <a:ext cx="1727373" cy="214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EEE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rPr>
              <a:t>Drivers and Barriers</a:t>
            </a:r>
            <a:endParaRPr>
              <a:solidFill>
                <a:srgbClr val="CC00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0" name="Google Shape;100;p17"/>
          <p:cNvSpPr txBox="1"/>
          <p:nvPr>
            <p:ph idx="1" type="body"/>
          </p:nvPr>
        </p:nvSpPr>
        <p:spPr>
          <a:xfrm>
            <a:off x="150300" y="1906700"/>
            <a:ext cx="43647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29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Drivers:</a:t>
            </a:r>
            <a:endParaRPr sz="1829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4805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30"/>
              <a:buFont typeface="Playfair Display"/>
              <a:buChar char="-"/>
            </a:pPr>
            <a:r>
              <a:rPr lang="en" sz="1829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Top brand</a:t>
            </a:r>
            <a:endParaRPr sz="1829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4805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30"/>
              <a:buFont typeface="Playfair Display"/>
              <a:buChar char="-"/>
            </a:pPr>
            <a:r>
              <a:rPr lang="en" sz="1829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Variety of flavors and styles </a:t>
            </a:r>
            <a:endParaRPr sz="1829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29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Barriers:</a:t>
            </a:r>
            <a:endParaRPr sz="1829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4805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30"/>
              <a:buFont typeface="Playfair Display"/>
              <a:buChar char="-"/>
            </a:pPr>
            <a:r>
              <a:rPr lang="en" sz="1829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Major competition from similar brands</a:t>
            </a:r>
            <a:endParaRPr sz="1829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4805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30"/>
              <a:buFont typeface="Playfair Display"/>
              <a:buChar char="-"/>
            </a:pPr>
            <a:r>
              <a:rPr lang="en" sz="1829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Making soup exciting! </a:t>
            </a:r>
            <a:endParaRPr sz="1829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sz="1530">
              <a:solidFill>
                <a:srgbClr val="000000"/>
              </a:solidFill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5600" y="2106050"/>
            <a:ext cx="3878400" cy="218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EEE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rPr>
              <a:t>Aperture Opportunities</a:t>
            </a:r>
            <a:endParaRPr>
              <a:solidFill>
                <a:srgbClr val="CC00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7" name="Google Shape;107;p18"/>
          <p:cNvSpPr txBox="1"/>
          <p:nvPr>
            <p:ph idx="1" type="body"/>
          </p:nvPr>
        </p:nvSpPr>
        <p:spPr>
          <a:xfrm>
            <a:off x="272150" y="1919075"/>
            <a:ext cx="4181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-"/>
            </a:pPr>
            <a:r>
              <a:rPr lang="en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On the move with Matt </a:t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-"/>
            </a:pPr>
            <a:r>
              <a:rPr lang="en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Grocery store </a:t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layfair Display"/>
              <a:buChar char="-"/>
            </a:pPr>
            <a:r>
              <a:rPr lang="en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On social media feeds or television commercials after 5pm.</a:t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2525" y="1818400"/>
            <a:ext cx="1971500" cy="325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EEE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rPr>
              <a:t>KEY INSIGHTS</a:t>
            </a:r>
            <a:endParaRPr sz="4500">
              <a:solidFill>
                <a:srgbClr val="CC00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113150" y="1919075"/>
            <a:ext cx="5948100" cy="32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layfair Display"/>
              <a:buChar char="-"/>
            </a:pPr>
            <a:r>
              <a:rPr b="1" lang="en" sz="15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Convenience and problem</a:t>
            </a:r>
            <a:r>
              <a:rPr lang="en" sz="15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b="1" lang="en" sz="15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solving</a:t>
            </a:r>
            <a:r>
              <a:rPr lang="en" sz="15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are key! </a:t>
            </a:r>
            <a:endParaRPr sz="15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layfair Display"/>
              <a:buChar char="-"/>
            </a:pPr>
            <a:r>
              <a:rPr lang="en" sz="15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Consumer’s love easy and quick solutions to their problems or needs</a:t>
            </a:r>
            <a:endParaRPr sz="15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layfair Display"/>
              <a:buChar char="-"/>
            </a:pPr>
            <a:r>
              <a:rPr lang="en" sz="15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Providing consumers with ways to incorporate Campbell’s soup into larger dishes,  allows for consumers to want to purchase Campbell’s when making other dishes than just wanting soup</a:t>
            </a:r>
            <a:endParaRPr b="1" sz="1500">
              <a:solidFill>
                <a:srgbClr val="D82727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1250" y="2156641"/>
            <a:ext cx="2823826" cy="2259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EEE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55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rPr>
              <a:t>Strategy</a:t>
            </a:r>
            <a:r>
              <a:rPr lang="en">
                <a:solidFill>
                  <a:srgbClr val="CC0000"/>
                </a:solidFill>
              </a:rPr>
              <a:t> 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297525" y="2571750"/>
            <a:ext cx="3865200" cy="11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Social media is your best friend in the world of marketing!</a:t>
            </a:r>
            <a:endParaRPr sz="23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22" name="Google Shape;122;p20"/>
          <p:cNvPicPr preferRelativeResize="0"/>
          <p:nvPr/>
        </p:nvPicPr>
        <p:blipFill rotWithShape="1">
          <a:blip r:embed="rId3">
            <a:alphaModFix/>
          </a:blip>
          <a:srcRect b="0" l="0" r="0" t="13770"/>
          <a:stretch/>
        </p:blipFill>
        <p:spPr>
          <a:xfrm>
            <a:off x="6876150" y="1679325"/>
            <a:ext cx="2288675" cy="263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 rotWithShape="1">
          <a:blip r:embed="rId4">
            <a:alphaModFix/>
          </a:blip>
          <a:srcRect b="12920" l="0" r="0" t="10174"/>
          <a:stretch/>
        </p:blipFill>
        <p:spPr>
          <a:xfrm>
            <a:off x="4898925" y="3012125"/>
            <a:ext cx="1846475" cy="213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 rotWithShape="1">
          <a:blip r:embed="rId5">
            <a:alphaModFix/>
          </a:blip>
          <a:srcRect b="34655" l="0" r="0" t="33262"/>
          <a:stretch/>
        </p:blipFill>
        <p:spPr>
          <a:xfrm>
            <a:off x="4091136" y="1733825"/>
            <a:ext cx="2959364" cy="118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EEE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CC0000"/>
                </a:solidFill>
                <a:latin typeface="Bebas Neue"/>
                <a:ea typeface="Bebas Neue"/>
                <a:cs typeface="Bebas Neue"/>
                <a:sym typeface="Bebas Neue"/>
              </a:rPr>
              <a:t>Tactics</a:t>
            </a:r>
            <a:endParaRPr sz="4300">
              <a:solidFill>
                <a:srgbClr val="CC00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30" name="Google Shape;130;p21"/>
          <p:cNvSpPr txBox="1"/>
          <p:nvPr>
            <p:ph idx="1" type="body"/>
          </p:nvPr>
        </p:nvSpPr>
        <p:spPr>
          <a:xfrm>
            <a:off x="123700" y="1956175"/>
            <a:ext cx="5751900" cy="30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341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8"/>
              <a:buFont typeface="Playfair Display"/>
              <a:buChar char="-"/>
            </a:pPr>
            <a:r>
              <a:rPr lang="en" sz="1808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High quality images and reels showing new and fun ways of implementing Campbell’s Chunky Chicken into bigger dishes would really resonate with our desired consumers</a:t>
            </a:r>
            <a:endParaRPr sz="1808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8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341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8"/>
              <a:buFont typeface="Playfair Display"/>
              <a:buChar char="-"/>
            </a:pPr>
            <a:r>
              <a:rPr lang="en" sz="1808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Placing  product commercials and promotions on the Food Network</a:t>
            </a:r>
            <a:endParaRPr sz="1808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2425" y="1802438"/>
            <a:ext cx="1538625" cy="15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3500" y="3508849"/>
            <a:ext cx="1335025" cy="133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06425" y="3637100"/>
            <a:ext cx="1206775" cy="120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